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332" r:id="rId3"/>
    <p:sldId id="344" r:id="rId4"/>
    <p:sldId id="338" r:id="rId5"/>
    <p:sldId id="316" r:id="rId6"/>
    <p:sldId id="330" r:id="rId7"/>
    <p:sldId id="339" r:id="rId8"/>
    <p:sldId id="341" r:id="rId9"/>
    <p:sldId id="343" r:id="rId10"/>
    <p:sldId id="333" r:id="rId11"/>
    <p:sldId id="345" r:id="rId12"/>
    <p:sldId id="346" r:id="rId13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0000"/>
    <a:srgbClr val="0099CC"/>
    <a:srgbClr val="96D0D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2448" autoAdjust="0"/>
  </p:normalViewPr>
  <p:slideViewPr>
    <p:cSldViewPr>
      <p:cViewPr varScale="1">
        <p:scale>
          <a:sx n="55" d="100"/>
          <a:sy n="55" d="100"/>
        </p:scale>
        <p:origin x="1162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3632"/>
          </a:xfrm>
          <a:prstGeom prst="rect">
            <a:avLst/>
          </a:prstGeom>
        </p:spPr>
        <p:txBody>
          <a:bodyPr vert="horz" lIns="91126" tIns="45563" rIns="91126" bIns="4556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3632"/>
          </a:xfrm>
          <a:prstGeom prst="rect">
            <a:avLst/>
          </a:prstGeom>
        </p:spPr>
        <p:txBody>
          <a:bodyPr vert="horz" lIns="91126" tIns="45563" rIns="91126" bIns="45563" rtlCol="0"/>
          <a:lstStyle>
            <a:lvl1pPr algn="r">
              <a:defRPr sz="1200"/>
            </a:lvl1pPr>
          </a:lstStyle>
          <a:p>
            <a:fld id="{E2C0BFA1-3564-4865-9840-2CE999EF607F}" type="datetimeFigureOut">
              <a:rPr lang="en-GB" smtClean="0"/>
              <a:pPr/>
              <a:t>17/12/2020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318"/>
            <a:ext cx="2945659" cy="493632"/>
          </a:xfrm>
          <a:prstGeom prst="rect">
            <a:avLst/>
          </a:prstGeom>
        </p:spPr>
        <p:txBody>
          <a:bodyPr vert="horz" lIns="91126" tIns="45563" rIns="91126" bIns="4556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377318"/>
            <a:ext cx="2945659" cy="493632"/>
          </a:xfrm>
          <a:prstGeom prst="rect">
            <a:avLst/>
          </a:prstGeom>
        </p:spPr>
        <p:txBody>
          <a:bodyPr vert="horz" lIns="91126" tIns="45563" rIns="91126" bIns="45563" rtlCol="0" anchor="b"/>
          <a:lstStyle>
            <a:lvl1pPr algn="r">
              <a:defRPr sz="1200"/>
            </a:lvl1pPr>
          </a:lstStyle>
          <a:p>
            <a:fld id="{71D634D0-A4E0-4B1E-A9AC-2D77CA4BEF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591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07"/>
          </a:xfrm>
          <a:prstGeom prst="rect">
            <a:avLst/>
          </a:prstGeom>
        </p:spPr>
        <p:txBody>
          <a:bodyPr vert="horz" lIns="91126" tIns="45563" rIns="91126" bIns="4556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4107"/>
          </a:xfrm>
          <a:prstGeom prst="rect">
            <a:avLst/>
          </a:prstGeom>
        </p:spPr>
        <p:txBody>
          <a:bodyPr vert="horz" lIns="91126" tIns="45563" rIns="91126" bIns="45563" rtlCol="0"/>
          <a:lstStyle>
            <a:lvl1pPr algn="r">
              <a:defRPr sz="1200"/>
            </a:lvl1pPr>
          </a:lstStyle>
          <a:p>
            <a:fld id="{1D06C528-50EB-48B2-8717-D96B0F995F46}" type="datetimeFigureOut">
              <a:rPr lang="en-GB" smtClean="0"/>
              <a:t>17/12/2020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6" tIns="45563" rIns="91126" bIns="4556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690069"/>
            <a:ext cx="5438775" cy="4442225"/>
          </a:xfrm>
          <a:prstGeom prst="rect">
            <a:avLst/>
          </a:prstGeom>
        </p:spPr>
        <p:txBody>
          <a:bodyPr vert="horz" lIns="91126" tIns="45563" rIns="91126" bIns="4556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6979"/>
            <a:ext cx="2946400" cy="494107"/>
          </a:xfrm>
          <a:prstGeom prst="rect">
            <a:avLst/>
          </a:prstGeom>
        </p:spPr>
        <p:txBody>
          <a:bodyPr vert="horz" lIns="91126" tIns="45563" rIns="91126" bIns="4556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376979"/>
            <a:ext cx="2946400" cy="494107"/>
          </a:xfrm>
          <a:prstGeom prst="rect">
            <a:avLst/>
          </a:prstGeom>
        </p:spPr>
        <p:txBody>
          <a:bodyPr vert="horz" lIns="91126" tIns="45563" rIns="91126" bIns="45563" rtlCol="0" anchor="b"/>
          <a:lstStyle>
            <a:lvl1pPr algn="r">
              <a:defRPr sz="1200"/>
            </a:lvl1pPr>
          </a:lstStyle>
          <a:p>
            <a:fld id="{EAC27C0D-7DD4-4FF8-B23D-A5788561A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27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7C0D-7DD4-4FF8-B23D-A5788561A46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287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7C0D-7DD4-4FF8-B23D-A5788561A46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531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7C0D-7DD4-4FF8-B23D-A5788561A46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869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7C0D-7DD4-4FF8-B23D-A5788561A46E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766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7C0D-7DD4-4FF8-B23D-A5788561A46E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897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7C0D-7DD4-4FF8-B23D-A5788561A46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260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7C0D-7DD4-4FF8-B23D-A5788561A46E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218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7C0D-7DD4-4FF8-B23D-A5788561A46E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613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7C0D-7DD4-4FF8-B23D-A5788561A46E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323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7663-D509-4FCA-A715-3FFDB2BDBFA7}" type="datetimeFigureOut">
              <a:rPr lang="en-GB" smtClean="0"/>
              <a:pPr/>
              <a:t>17/12/2020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EB4F-51F7-41E9-868D-1045F9C418C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7663-D509-4FCA-A715-3FFDB2BDBFA7}" type="datetimeFigureOut">
              <a:rPr lang="en-GB" smtClean="0"/>
              <a:pPr/>
              <a:t>17/12/2020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EB4F-51F7-41E9-868D-1045F9C418C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7663-D509-4FCA-A715-3FFDB2BDBFA7}" type="datetimeFigureOut">
              <a:rPr lang="en-GB" smtClean="0"/>
              <a:pPr/>
              <a:t>17/12/2020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EB4F-51F7-41E9-868D-1045F9C418C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625C-8D8B-4F2C-BC6E-235CD6469604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1150-D020-4440-BA7E-12C49B340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746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625C-8D8B-4F2C-BC6E-235CD6469604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1150-D020-4440-BA7E-12C49B340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513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625C-8D8B-4F2C-BC6E-235CD6469604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1150-D020-4440-BA7E-12C49B340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32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625C-8D8B-4F2C-BC6E-235CD6469604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1150-D020-4440-BA7E-12C49B340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30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625C-8D8B-4F2C-BC6E-235CD6469604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1150-D020-4440-BA7E-12C49B340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564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625C-8D8B-4F2C-BC6E-235CD6469604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1150-D020-4440-BA7E-12C49B340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37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625C-8D8B-4F2C-BC6E-235CD6469604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1150-D020-4440-BA7E-12C49B340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526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625C-8D8B-4F2C-BC6E-235CD6469604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1150-D020-4440-BA7E-12C49B340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99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7663-D509-4FCA-A715-3FFDB2BDBFA7}" type="datetimeFigureOut">
              <a:rPr lang="en-GB" smtClean="0"/>
              <a:pPr/>
              <a:t>17/12/2020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EB4F-51F7-41E9-868D-1045F9C418C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625C-8D8B-4F2C-BC6E-235CD6469604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1150-D020-4440-BA7E-12C49B340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473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625C-8D8B-4F2C-BC6E-235CD6469604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1150-D020-4440-BA7E-12C49B340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765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625C-8D8B-4F2C-BC6E-235CD6469604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1150-D020-4440-BA7E-12C49B340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472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625C-8D8B-4F2C-BC6E-235CD6469604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1150-D020-4440-BA7E-12C49B340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90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7663-D509-4FCA-A715-3FFDB2BDBFA7}" type="datetimeFigureOut">
              <a:rPr lang="en-GB" smtClean="0"/>
              <a:pPr/>
              <a:t>17/12/2020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EB4F-51F7-41E9-868D-1045F9C418C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7663-D509-4FCA-A715-3FFDB2BDBFA7}" type="datetimeFigureOut">
              <a:rPr lang="en-GB" smtClean="0"/>
              <a:pPr/>
              <a:t>17/12/2020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EB4F-51F7-41E9-868D-1045F9C418C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7663-D509-4FCA-A715-3FFDB2BDBFA7}" type="datetimeFigureOut">
              <a:rPr lang="en-GB" smtClean="0"/>
              <a:pPr/>
              <a:t>17/12/2020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EB4F-51F7-41E9-868D-1045F9C418C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7663-D509-4FCA-A715-3FFDB2BDBFA7}" type="datetimeFigureOut">
              <a:rPr lang="en-GB" smtClean="0"/>
              <a:pPr/>
              <a:t>17/12/2020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EB4F-51F7-41E9-868D-1045F9C418C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7663-D509-4FCA-A715-3FFDB2BDBFA7}" type="datetimeFigureOut">
              <a:rPr lang="en-GB" smtClean="0"/>
              <a:pPr/>
              <a:t>17/12/2020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EB4F-51F7-41E9-868D-1045F9C418C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7663-D509-4FCA-A715-3FFDB2BDBFA7}" type="datetimeFigureOut">
              <a:rPr lang="en-GB" smtClean="0"/>
              <a:pPr/>
              <a:t>17/12/2020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EB4F-51F7-41E9-868D-1045F9C418C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7663-D509-4FCA-A715-3FFDB2BDBFA7}" type="datetimeFigureOut">
              <a:rPr lang="en-GB" smtClean="0"/>
              <a:pPr/>
              <a:t>17/12/2020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EB4F-51F7-41E9-868D-1045F9C418C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77663-D509-4FCA-A715-3FFDB2BDBFA7}" type="datetimeFigureOut">
              <a:rPr lang="en-GB" smtClean="0"/>
              <a:pPr/>
              <a:t>17/12/2020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DEB4F-51F7-41E9-868D-1045F9C418C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0625C-8D8B-4F2C-BC6E-235CD6469604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E1150-D020-4440-BA7E-12C49B340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14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170783"/>
          </a:xfrm>
        </p:spPr>
        <p:txBody>
          <a:bodyPr>
            <a:normAutofit/>
          </a:bodyPr>
          <a:lstStyle/>
          <a:p>
            <a:r>
              <a:rPr lang="en-US" b="1" dirty="0" smtClean="0"/>
              <a:t>Local Collaboration - Southwark Community Response Fund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dirty="0" smtClean="0"/>
              <a:t>Sarah Thurman</a:t>
            </a:r>
            <a:br>
              <a:rPr lang="en-US" sz="3100" dirty="0" smtClean="0"/>
            </a:br>
            <a:r>
              <a:rPr lang="en-US" sz="3100" dirty="0" smtClean="0"/>
              <a:t> United St </a:t>
            </a:r>
            <a:r>
              <a:rPr lang="en-US" sz="3100" dirty="0" err="1" smtClean="0"/>
              <a:t>Saviour’s</a:t>
            </a:r>
            <a:r>
              <a:rPr lang="en-US" sz="3100" dirty="0" smtClean="0"/>
              <a:t> Charity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2160240" cy="73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72" y="1729612"/>
            <a:ext cx="8085584" cy="4713387"/>
          </a:xfrm>
        </p:spPr>
        <p:txBody>
          <a:bodyPr>
            <a:normAutofit/>
          </a:bodyPr>
          <a:lstStyle/>
          <a:p>
            <a:pPr lvl="0"/>
            <a:r>
              <a:rPr lang="en-GB" sz="2400" b="1" dirty="0" smtClean="0"/>
              <a:t>Existing</a:t>
            </a:r>
            <a:r>
              <a:rPr lang="en-GB" sz="2400" dirty="0" smtClean="0"/>
              <a:t> </a:t>
            </a:r>
            <a:r>
              <a:rPr lang="en-GB" sz="2600" dirty="0"/>
              <a:t>relationships and connections provided the basis for the collaboration. </a:t>
            </a:r>
          </a:p>
          <a:p>
            <a:pPr lvl="0"/>
            <a:r>
              <a:rPr lang="en-GB" sz="2400" b="1" dirty="0"/>
              <a:t>Embedded</a:t>
            </a:r>
            <a:r>
              <a:rPr lang="en-GB" sz="2600" dirty="0"/>
              <a:t>: </a:t>
            </a:r>
            <a:r>
              <a:rPr lang="en-GB" sz="2600" dirty="0" smtClean="0"/>
              <a:t>place-based finger </a:t>
            </a:r>
            <a:r>
              <a:rPr lang="en-GB" sz="2600" dirty="0"/>
              <a:t>on the pulse – knowledgeable, connected &amp; literally on the ground. This </a:t>
            </a:r>
            <a:r>
              <a:rPr lang="en-GB" sz="2600" dirty="0" smtClean="0"/>
              <a:t>brought </a:t>
            </a:r>
            <a:r>
              <a:rPr lang="en-GB" sz="2600" dirty="0"/>
              <a:t>others to the table.</a:t>
            </a:r>
          </a:p>
          <a:p>
            <a:pPr lvl="0"/>
            <a:r>
              <a:rPr lang="en-GB" sz="2600" b="1" dirty="0"/>
              <a:t>Early</a:t>
            </a:r>
            <a:r>
              <a:rPr lang="en-GB" sz="2600" dirty="0"/>
              <a:t> </a:t>
            </a:r>
            <a:r>
              <a:rPr lang="en-GB" sz="2600" dirty="0" smtClean="0"/>
              <a:t>delegated </a:t>
            </a:r>
            <a:r>
              <a:rPr lang="en-GB" sz="2600" dirty="0"/>
              <a:t>authority </a:t>
            </a:r>
            <a:r>
              <a:rPr lang="en-GB" sz="2600" dirty="0" smtClean="0"/>
              <a:t>agreements essential. </a:t>
            </a:r>
            <a:r>
              <a:rPr lang="en-GB" sz="2600" dirty="0"/>
              <a:t>&amp; clarity on processes.</a:t>
            </a:r>
          </a:p>
          <a:p>
            <a:pPr lvl="0"/>
            <a:r>
              <a:rPr lang="en-GB" sz="2600" b="1" dirty="0"/>
              <a:t>Egos</a:t>
            </a:r>
            <a:r>
              <a:rPr lang="en-GB" sz="2600" dirty="0"/>
              <a:t> left behind!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60648"/>
            <a:ext cx="2160240" cy="73448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42363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  </a:t>
            </a:r>
            <a:r>
              <a:rPr lang="en-GB" sz="3200" b="1" dirty="0" smtClean="0">
                <a:solidFill>
                  <a:srgbClr val="CC0000"/>
                </a:solidFill>
              </a:rPr>
              <a:t>Ingredients of Success</a:t>
            </a:r>
            <a:endParaRPr lang="en-GB" sz="32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26" y="1360338"/>
            <a:ext cx="4485184" cy="4713387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Further collaboration </a:t>
            </a:r>
            <a:r>
              <a:rPr lang="en-US" sz="2400" dirty="0" smtClean="0"/>
              <a:t>planned or ongoing</a:t>
            </a:r>
          </a:p>
          <a:p>
            <a:pPr lvl="0"/>
            <a:r>
              <a:rPr lang="en-US" sz="2400" dirty="0" smtClean="0"/>
              <a:t>Southwark @ Christmas Campaign</a:t>
            </a:r>
          </a:p>
          <a:p>
            <a:pPr lvl="0"/>
            <a:r>
              <a:rPr lang="en-US" sz="2400" dirty="0" smtClean="0"/>
              <a:t>Southwark Funder Forum</a:t>
            </a:r>
          </a:p>
          <a:p>
            <a:r>
              <a:rPr lang="en-US" sz="2400" dirty="0" smtClean="0"/>
              <a:t>Specific issue </a:t>
            </a:r>
            <a:r>
              <a:rPr lang="en-US" sz="2400" dirty="0" err="1" smtClean="0"/>
              <a:t>collab</a:t>
            </a:r>
            <a:r>
              <a:rPr lang="en-US" sz="2400" dirty="0" smtClean="0"/>
              <a:t> – sharing/aligning/pooling </a:t>
            </a:r>
          </a:p>
          <a:p>
            <a:r>
              <a:rPr lang="en-US" sz="2400" dirty="0" smtClean="0"/>
              <a:t>Inequalities &amp; poverty</a:t>
            </a:r>
            <a:endParaRPr lang="en-GB" sz="2400" dirty="0"/>
          </a:p>
          <a:p>
            <a:pPr lvl="0"/>
            <a:r>
              <a:rPr lang="en-US" sz="2400" dirty="0" smtClean="0"/>
              <a:t>Reviving the ‘Giving</a:t>
            </a:r>
            <a:r>
              <a:rPr lang="en-US" sz="2400" dirty="0"/>
              <a:t>’ scheme for </a:t>
            </a:r>
            <a:r>
              <a:rPr lang="en-US" sz="2400" dirty="0" smtClean="0"/>
              <a:t>Southwark</a:t>
            </a:r>
            <a:endParaRPr lang="en-GB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0426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  </a:t>
            </a:r>
            <a:r>
              <a:rPr lang="en-GB" sz="3200" b="1" dirty="0" smtClean="0">
                <a:solidFill>
                  <a:srgbClr val="FF9900"/>
                </a:solidFill>
              </a:rPr>
              <a:t>Where Next</a:t>
            </a:r>
            <a:endParaRPr lang="en-GB" sz="3200" b="1" dirty="0">
              <a:solidFill>
                <a:srgbClr val="FF99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52736"/>
            <a:ext cx="432048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9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528392" cy="293833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 collaboration within a collaboration!</a:t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200" b="1" dirty="0" smtClean="0"/>
              <a:t>A </a:t>
            </a:r>
            <a:r>
              <a:rPr lang="en-US" sz="2200" b="1" dirty="0" smtClean="0"/>
              <a:t>Southwark-focused </a:t>
            </a:r>
            <a:r>
              <a:rPr lang="en-US" sz="2200" b="1" dirty="0" smtClean="0"/>
              <a:t>fund </a:t>
            </a:r>
            <a:r>
              <a:rPr lang="en-US" sz="2200" b="1" dirty="0" smtClean="0"/>
              <a:t>Lessons &amp; Relationships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GB" sz="2200" dirty="0"/>
          </a:p>
        </p:txBody>
      </p:sp>
      <p:pic>
        <p:nvPicPr>
          <p:cNvPr id="1026" name="21b2fcbe-1ddd-4a6f-863f-31e03061e940" descr="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58" r="12627" b="9639"/>
          <a:stretch/>
        </p:blipFill>
        <p:spPr bwMode="auto">
          <a:xfrm>
            <a:off x="-74268" y="3573016"/>
            <a:ext cx="4838288" cy="342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e34cffa-fe10-47d6-991f-db74df3811bf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20" y="3546917"/>
            <a:ext cx="4379980" cy="343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764021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2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2363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0099CC"/>
                </a:solidFill>
              </a:rPr>
              <a:t>  </a:t>
            </a:r>
            <a:r>
              <a:rPr lang="en-GB" dirty="0" smtClean="0">
                <a:solidFill>
                  <a:srgbClr val="0099CC"/>
                </a:solidFill>
              </a:rPr>
              <a:t>   </a:t>
            </a:r>
            <a:r>
              <a:rPr lang="en-GB" sz="3200" b="1" dirty="0" smtClean="0">
                <a:solidFill>
                  <a:srgbClr val="0099CC"/>
                </a:solidFill>
              </a:rPr>
              <a:t>Context</a:t>
            </a:r>
            <a:endParaRPr lang="en-GB" sz="3200" b="1" dirty="0">
              <a:solidFill>
                <a:srgbClr val="0099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187623"/>
            <a:ext cx="8013576" cy="465171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Some local collaboration already </a:t>
            </a:r>
            <a:endParaRPr lang="en-US" sz="2400" dirty="0" smtClean="0"/>
          </a:p>
          <a:p>
            <a:r>
              <a:rPr lang="en-US" sz="2400" dirty="0" smtClean="0"/>
              <a:t>Southwark </a:t>
            </a:r>
            <a:r>
              <a:rPr lang="en-US" sz="2400" dirty="0" smtClean="0"/>
              <a:t>Funders’ Forum – Nov 2019</a:t>
            </a:r>
          </a:p>
          <a:p>
            <a:r>
              <a:rPr lang="en-US" sz="2400" dirty="0" smtClean="0"/>
              <a:t>(Lucky?) meeting 13th March</a:t>
            </a:r>
          </a:p>
          <a:p>
            <a:r>
              <a:rPr lang="en-US" sz="2400" dirty="0" smtClean="0"/>
              <a:t>LCRF kick-off following week</a:t>
            </a:r>
            <a:endParaRPr lang="en-US" sz="2400" dirty="0" smtClean="0"/>
          </a:p>
          <a:p>
            <a:r>
              <a:rPr lang="en-US" sz="2400" dirty="0" smtClean="0"/>
              <a:t>Local call-out for </a:t>
            </a:r>
            <a:r>
              <a:rPr lang="en-US" sz="2400" dirty="0" smtClean="0"/>
              <a:t>partners</a:t>
            </a:r>
            <a:endParaRPr lang="en-US" sz="2400" dirty="0" smtClean="0"/>
          </a:p>
          <a:p>
            <a:r>
              <a:rPr lang="en-US" sz="2400" dirty="0" smtClean="0"/>
              <a:t>Southwark-specific fund established</a:t>
            </a:r>
          </a:p>
          <a:p>
            <a:pPr mar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475" y="462817"/>
            <a:ext cx="2329669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77" y="548680"/>
            <a:ext cx="8280920" cy="1004127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A </a:t>
            </a:r>
            <a:r>
              <a:rPr lang="en-GB" b="1" dirty="0" smtClean="0"/>
              <a:t>Place-Based Partnership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523" y="2613948"/>
            <a:ext cx="1269854" cy="1269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819" y="2565621"/>
            <a:ext cx="2736305" cy="1074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99" y="4495496"/>
            <a:ext cx="1296144" cy="1514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7" y="4725144"/>
            <a:ext cx="2368557" cy="1107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44" y="4495496"/>
            <a:ext cx="1675011" cy="1566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1" y="2664004"/>
            <a:ext cx="2580850" cy="87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  </a:t>
            </a:r>
            <a:r>
              <a:rPr lang="en-GB" sz="3200" dirty="0" smtClean="0"/>
              <a:t>How It Worked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4906888" cy="4497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LCRF ‘aligned’ – shared portal</a:t>
            </a:r>
            <a:endParaRPr lang="en-US" sz="2400" dirty="0" smtClean="0"/>
          </a:p>
          <a:p>
            <a:r>
              <a:rPr lang="en-US" sz="2400" dirty="0" smtClean="0"/>
              <a:t>Managed </a:t>
            </a:r>
            <a:r>
              <a:rPr lang="en-US" sz="2400" dirty="0" smtClean="0"/>
              <a:t>by </a:t>
            </a:r>
            <a:r>
              <a:rPr lang="en-US" sz="2400" dirty="0" err="1" smtClean="0"/>
              <a:t>UStSC</a:t>
            </a:r>
            <a:endParaRPr lang="en-US" sz="2400" dirty="0" smtClean="0"/>
          </a:p>
          <a:p>
            <a:r>
              <a:rPr lang="en-US" sz="2400" dirty="0" smtClean="0"/>
              <a:t>Pooled funds </a:t>
            </a:r>
          </a:p>
          <a:p>
            <a:r>
              <a:rPr lang="en-US" sz="2400" dirty="0" smtClean="0"/>
              <a:t>Grants to </a:t>
            </a:r>
            <a:r>
              <a:rPr lang="en-US" sz="2400" dirty="0" err="1" smtClean="0"/>
              <a:t>UStSC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Agreed </a:t>
            </a:r>
            <a:r>
              <a:rPr lang="en-US" sz="2400" b="1" dirty="0" smtClean="0"/>
              <a:t>aim</a:t>
            </a:r>
            <a:r>
              <a:rPr lang="en-US" sz="2400" dirty="0" smtClean="0"/>
              <a:t> – upfront</a:t>
            </a:r>
          </a:p>
          <a:p>
            <a:r>
              <a:rPr lang="en-US" sz="2400" dirty="0" smtClean="0"/>
              <a:t>Agreed </a:t>
            </a:r>
            <a:r>
              <a:rPr lang="en-US" sz="2400" b="1" dirty="0" smtClean="0"/>
              <a:t>principles</a:t>
            </a:r>
            <a:r>
              <a:rPr lang="en-US" sz="2400" dirty="0" smtClean="0"/>
              <a:t> - upfront</a:t>
            </a:r>
          </a:p>
          <a:p>
            <a:r>
              <a:rPr lang="en-US" sz="2400" dirty="0"/>
              <a:t>Delegated authority from </a:t>
            </a:r>
            <a:r>
              <a:rPr lang="en-US" sz="2400" u="sng" dirty="0"/>
              <a:t>all</a:t>
            </a:r>
            <a:r>
              <a:rPr lang="en-US" sz="2400" dirty="0"/>
              <a:t> trustees</a:t>
            </a:r>
          </a:p>
          <a:p>
            <a:r>
              <a:rPr lang="en-US" sz="2400" dirty="0" smtClean="0"/>
              <a:t>Delegated </a:t>
            </a:r>
            <a:r>
              <a:rPr lang="en-US" sz="2400" dirty="0" smtClean="0"/>
              <a:t>authority </a:t>
            </a:r>
            <a:r>
              <a:rPr lang="en-US" sz="2400" dirty="0" smtClean="0"/>
              <a:t>– from some trusts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GB" sz="2400" dirty="0"/>
          </a:p>
          <a:p>
            <a:pPr marL="0" lv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012160" y="1772816"/>
            <a:ext cx="2576265" cy="2088232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algn="ctr"/>
            <a:r>
              <a:rPr lang="en-US" b="1" dirty="0" smtClean="0"/>
              <a:t>Aim</a:t>
            </a:r>
          </a:p>
          <a:p>
            <a:pPr algn="ctr"/>
            <a:r>
              <a:rPr lang="en-US" dirty="0" smtClean="0"/>
              <a:t>‘To </a:t>
            </a:r>
            <a:r>
              <a:rPr lang="en-US" dirty="0"/>
              <a:t>support the community of Southwark to overcome the challenges presented by the lockdown, particularly in </a:t>
            </a:r>
            <a:r>
              <a:rPr lang="en-US" dirty="0" smtClean="0"/>
              <a:t>mitigating </a:t>
            </a:r>
            <a:r>
              <a:rPr lang="en-US" dirty="0"/>
              <a:t>the impact on the more vulnerable, socially and economically disadvantaged’</a:t>
            </a:r>
            <a:r>
              <a:rPr lang="en-US" b="1" dirty="0"/>
              <a:t/>
            </a:r>
            <a:br>
              <a:rPr lang="en-US" b="1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227" y="260648"/>
            <a:ext cx="2753245" cy="936104"/>
          </a:xfrm>
          <a:prstGeom prst="rect">
            <a:avLst/>
          </a:prstGeom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6018212" y="4264124"/>
            <a:ext cx="2576265" cy="1656184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800" b="1" dirty="0" smtClean="0"/>
          </a:p>
          <a:p>
            <a:pPr algn="ctr"/>
            <a:r>
              <a:rPr lang="en-US" b="1" dirty="0" smtClean="0"/>
              <a:t>Principles</a:t>
            </a:r>
          </a:p>
          <a:p>
            <a:r>
              <a:rPr lang="en-US" b="1" dirty="0" smtClean="0"/>
              <a:t>     S</a:t>
            </a:r>
            <a:r>
              <a:rPr lang="en-US" dirty="0" smtClean="0"/>
              <a:t>peed</a:t>
            </a:r>
            <a:r>
              <a:rPr lang="en-US" b="1" dirty="0" smtClean="0"/>
              <a:t>   </a:t>
            </a:r>
          </a:p>
          <a:p>
            <a:r>
              <a:rPr lang="en-US" b="1" dirty="0" smtClean="0"/>
              <a:t>     T</a:t>
            </a:r>
            <a:r>
              <a:rPr lang="en-US" dirty="0" smtClean="0"/>
              <a:t>rust</a:t>
            </a:r>
          </a:p>
          <a:p>
            <a:r>
              <a:rPr lang="en-US" b="1" dirty="0" smtClean="0"/>
              <a:t>     C</a:t>
            </a:r>
            <a:r>
              <a:rPr lang="en-US" dirty="0" smtClean="0"/>
              <a:t>ommunication</a:t>
            </a:r>
          </a:p>
          <a:p>
            <a:r>
              <a:rPr lang="en-US" dirty="0" smtClean="0"/>
              <a:t>     </a:t>
            </a:r>
            <a:r>
              <a:rPr lang="en-US" b="1" dirty="0" err="1" smtClean="0"/>
              <a:t>M</a:t>
            </a:r>
            <a:r>
              <a:rPr lang="en-US" dirty="0" err="1" smtClean="0"/>
              <a:t>inimise</a:t>
            </a:r>
            <a:r>
              <a:rPr lang="en-US" dirty="0" smtClean="0"/>
              <a:t> admin. burdens </a:t>
            </a:r>
          </a:p>
          <a:p>
            <a:r>
              <a:rPr lang="en-US" dirty="0" smtClean="0"/>
              <a:t>     A </a:t>
            </a:r>
            <a:r>
              <a:rPr lang="en-US" i="1" dirty="0" smtClean="0"/>
              <a:t>relational</a:t>
            </a:r>
            <a:r>
              <a:rPr lang="en-US" dirty="0" smtClean="0"/>
              <a:t> approach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5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4392488" cy="432048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CC0000"/>
                </a:solidFill>
              </a:rPr>
              <a:t>Assessments &amp; Appro</a:t>
            </a:r>
            <a:r>
              <a:rPr lang="en-US" sz="3200" dirty="0" smtClean="0">
                <a:solidFill>
                  <a:srgbClr val="CC0000"/>
                </a:solidFill>
              </a:rPr>
              <a:t>vals</a:t>
            </a:r>
            <a:endParaRPr lang="en-GB" sz="3200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5266928" cy="4497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Speed </a:t>
            </a:r>
            <a:r>
              <a:rPr lang="en-US" sz="2400" dirty="0" smtClean="0"/>
              <a:t>- of </a:t>
            </a:r>
            <a:r>
              <a:rPr lang="en-US" sz="2400" dirty="0" smtClean="0"/>
              <a:t>the essence!</a:t>
            </a:r>
          </a:p>
          <a:p>
            <a:r>
              <a:rPr lang="en-US" sz="2400" dirty="0" smtClean="0"/>
              <a:t>Working Group </a:t>
            </a:r>
            <a:r>
              <a:rPr lang="en-US" sz="2400" dirty="0" smtClean="0"/>
              <a:t>(of 3): </a:t>
            </a:r>
            <a:r>
              <a:rPr lang="en-US" sz="2400" dirty="0" smtClean="0"/>
              <a:t>assessments &amp; decisions</a:t>
            </a:r>
          </a:p>
          <a:p>
            <a:r>
              <a:rPr lang="en-US" sz="2400" dirty="0" smtClean="0"/>
              <a:t>Advisory </a:t>
            </a:r>
            <a:r>
              <a:rPr lang="en-US" sz="2400" dirty="0" smtClean="0"/>
              <a:t>Group: information</a:t>
            </a:r>
            <a:endParaRPr lang="en-US" sz="2400" dirty="0" smtClean="0"/>
          </a:p>
          <a:p>
            <a:r>
              <a:rPr lang="en-US" sz="2400" dirty="0" smtClean="0"/>
              <a:t>Fast approvals &amp; </a:t>
            </a:r>
            <a:r>
              <a:rPr lang="en-US" sz="2400" dirty="0" smtClean="0"/>
              <a:t>payment </a:t>
            </a:r>
            <a:r>
              <a:rPr lang="en-US" sz="2400" dirty="0" smtClean="0"/>
              <a:t>processing</a:t>
            </a:r>
            <a:endParaRPr lang="en-US" sz="2400" dirty="0" smtClean="0"/>
          </a:p>
          <a:p>
            <a:r>
              <a:rPr lang="en-US" sz="2400" dirty="0" smtClean="0"/>
              <a:t>Ongoing </a:t>
            </a:r>
            <a:r>
              <a:rPr lang="en-US" sz="2400" dirty="0" smtClean="0"/>
              <a:t>communication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Our Wave 3 – Equalities focus </a:t>
            </a:r>
            <a:r>
              <a:rPr lang="en-US" sz="2400" dirty="0" smtClean="0"/>
              <a:t>&amp; different </a:t>
            </a:r>
            <a:r>
              <a:rPr lang="en-US" sz="2400" dirty="0" smtClean="0"/>
              <a:t>process </a:t>
            </a:r>
            <a:r>
              <a:rPr lang="en-US" sz="2400" dirty="0" smtClean="0"/>
              <a:t>applied</a:t>
            </a:r>
            <a:endParaRPr lang="en-US" sz="2400" dirty="0" smtClean="0"/>
          </a:p>
          <a:p>
            <a:endParaRPr lang="en-GB" sz="2400" dirty="0"/>
          </a:p>
          <a:p>
            <a:pPr marL="0" lv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156176" y="1772816"/>
            <a:ext cx="2432249" cy="2952328"/>
          </a:xfrm>
          <a:solidFill>
            <a:srgbClr val="96D0D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1600" b="1" dirty="0" smtClean="0"/>
              <a:t>Working Group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The Heavy Lifting!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Daily portal review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Carried out assessments/extra due diligence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Agreed awards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Weekly/twice weekly zooms</a:t>
            </a:r>
            <a:r>
              <a:rPr lang="en-US" sz="1600" dirty="0"/>
              <a:t/>
            </a:r>
            <a:br>
              <a:rPr lang="en-US" sz="1600" dirty="0"/>
            </a:b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227" y="260648"/>
            <a:ext cx="2753245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8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9592" y="27180"/>
            <a:ext cx="3096344" cy="1481742"/>
          </a:xfrm>
          <a:noFill/>
          <a:ln w="19050">
            <a:noFill/>
          </a:ln>
          <a:effectLst/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800" dirty="0"/>
          </a:p>
          <a:p>
            <a:pPr marL="0" lvl="0" indent="0">
              <a:buNone/>
            </a:pPr>
            <a:r>
              <a:rPr lang="en-US" sz="2800" b="1" dirty="0" smtClean="0">
                <a:solidFill>
                  <a:srgbClr val="CC0000"/>
                </a:solidFill>
              </a:rPr>
              <a:t>What </a:t>
            </a:r>
            <a:r>
              <a:rPr lang="en-US" sz="2800" b="1" dirty="0" smtClean="0">
                <a:solidFill>
                  <a:srgbClr val="CC0000"/>
                </a:solidFill>
              </a:rPr>
              <a:t>We </a:t>
            </a:r>
            <a:r>
              <a:rPr lang="en-US" sz="2800" b="1" dirty="0" smtClean="0">
                <a:solidFill>
                  <a:srgbClr val="CC0000"/>
                </a:solidFill>
              </a:rPr>
              <a:t>Achieved</a:t>
            </a:r>
          </a:p>
          <a:p>
            <a:pPr marL="0" lvl="0" indent="0">
              <a:buNone/>
            </a:pPr>
            <a:r>
              <a:rPr lang="en-US" sz="2000" dirty="0" smtClean="0"/>
              <a:t>Pooled </a:t>
            </a:r>
            <a:r>
              <a:rPr lang="en-US" sz="2000" dirty="0" smtClean="0"/>
              <a:t>&amp; awarded    </a:t>
            </a:r>
            <a:r>
              <a:rPr lang="en-US" sz="2000" b="1" dirty="0" smtClean="0"/>
              <a:t>£</a:t>
            </a:r>
            <a:r>
              <a:rPr lang="en-GB" sz="2000" b="1" dirty="0" smtClean="0"/>
              <a:t>590k</a:t>
            </a:r>
            <a:endParaRPr lang="en-US" sz="2000" dirty="0"/>
          </a:p>
          <a:p>
            <a:pPr marL="0" lvl="0" indent="0">
              <a:buNone/>
            </a:pPr>
            <a:r>
              <a:rPr lang="en-US" sz="2000" dirty="0" smtClean="0"/>
              <a:t>Grants made                 </a:t>
            </a:r>
            <a:r>
              <a:rPr lang="en-US" sz="2000" b="1" dirty="0" smtClean="0"/>
              <a:t>64</a:t>
            </a:r>
            <a:endParaRPr lang="en-GB" sz="2000" b="1" dirty="0"/>
          </a:p>
          <a:p>
            <a:pPr marL="0" indent="0">
              <a:buNone/>
            </a:pPr>
            <a:endParaRPr lang="en-GB" b="1" dirty="0" smtClean="0"/>
          </a:p>
          <a:p>
            <a:pPr marL="0" lv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GB" sz="28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2040" r="1202" b="1515"/>
          <a:stretch/>
        </p:blipFill>
        <p:spPr>
          <a:xfrm>
            <a:off x="0" y="0"/>
            <a:ext cx="5128041" cy="3789040"/>
          </a:xfrm>
          <a:prstGeom prst="rect">
            <a:avLst/>
          </a:prstGeom>
          <a:ln w="19050">
            <a:noFill/>
          </a:ln>
          <a:effectLst/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179512" y="3933056"/>
            <a:ext cx="4392488" cy="5402883"/>
          </a:xfrm>
          <a:prstGeom prst="rect">
            <a:avLst/>
          </a:prstGeom>
          <a:noFill/>
          <a:ln w="190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SCRF helped ensure:</a:t>
            </a:r>
            <a:endParaRPr lang="en-GB" sz="1800" b="1" dirty="0" smtClean="0"/>
          </a:p>
          <a:p>
            <a:r>
              <a:rPr lang="en-GB" sz="1800" b="1" dirty="0" smtClean="0"/>
              <a:t>   39,000</a:t>
            </a:r>
            <a:r>
              <a:rPr lang="en-GB" sz="1800" dirty="0" smtClean="0"/>
              <a:t> </a:t>
            </a:r>
            <a:r>
              <a:rPr lang="en-GB" sz="1800" dirty="0" smtClean="0"/>
              <a:t>residents </a:t>
            </a:r>
            <a:r>
              <a:rPr lang="en-GB" sz="1800" dirty="0"/>
              <a:t>received support </a:t>
            </a:r>
            <a:endParaRPr lang="en-GB" sz="1800" dirty="0" smtClean="0"/>
          </a:p>
          <a:p>
            <a:r>
              <a:rPr lang="en-GB" sz="1800" b="1" dirty="0" smtClean="0"/>
              <a:t>   7,700 </a:t>
            </a:r>
            <a:r>
              <a:rPr lang="en-GB" sz="1800" b="1" dirty="0"/>
              <a:t>families </a:t>
            </a:r>
            <a:r>
              <a:rPr lang="en-GB" sz="1800" dirty="0" smtClean="0"/>
              <a:t>got weekly </a:t>
            </a:r>
            <a:r>
              <a:rPr lang="en-GB" sz="1800" dirty="0" smtClean="0"/>
              <a:t>food/essentials</a:t>
            </a:r>
            <a:endParaRPr lang="en-GB" sz="1800" dirty="0"/>
          </a:p>
          <a:p>
            <a:r>
              <a:rPr lang="en-GB" sz="1800" b="1" dirty="0" smtClean="0"/>
              <a:t>   30,000</a:t>
            </a:r>
            <a:r>
              <a:rPr lang="en-GB" sz="1800" dirty="0" smtClean="0"/>
              <a:t> </a:t>
            </a:r>
            <a:r>
              <a:rPr lang="en-GB" sz="1800" dirty="0"/>
              <a:t>cooked </a:t>
            </a:r>
            <a:r>
              <a:rPr lang="en-GB" sz="1800" dirty="0" smtClean="0"/>
              <a:t>meals</a:t>
            </a:r>
          </a:p>
          <a:p>
            <a:r>
              <a:rPr lang="en-GB" sz="1800" b="1" dirty="0" smtClean="0"/>
              <a:t>   6 </a:t>
            </a:r>
            <a:r>
              <a:rPr lang="en-GB" sz="1800" b="1" dirty="0" smtClean="0"/>
              <a:t>food </a:t>
            </a:r>
            <a:r>
              <a:rPr lang="en-GB" sz="1800" b="1" dirty="0" smtClean="0"/>
              <a:t>hubs </a:t>
            </a:r>
            <a:r>
              <a:rPr lang="en-GB" sz="1800" dirty="0" smtClean="0"/>
              <a:t>funded</a:t>
            </a:r>
          </a:p>
          <a:p>
            <a:r>
              <a:rPr lang="en-GB" sz="1800" b="1" dirty="0" smtClean="0"/>
              <a:t>   1,600 children/YP </a:t>
            </a:r>
            <a:r>
              <a:rPr lang="en-GB" sz="1800" dirty="0" smtClean="0"/>
              <a:t>engaged </a:t>
            </a:r>
            <a:r>
              <a:rPr lang="en-GB" sz="1800" dirty="0"/>
              <a:t>and supported </a:t>
            </a:r>
            <a:endParaRPr lang="en-GB" sz="1800" dirty="0" smtClean="0"/>
          </a:p>
          <a:p>
            <a:r>
              <a:rPr lang="en-GB" sz="1800" b="1" dirty="0" smtClean="0"/>
              <a:t>   IT/Phone upgrades </a:t>
            </a:r>
            <a:r>
              <a:rPr lang="en-GB" sz="1800" dirty="0" smtClean="0"/>
              <a:t>for 5 critical charities</a:t>
            </a:r>
          </a:p>
          <a:p>
            <a:r>
              <a:rPr lang="en-GB" sz="1800" b="1" dirty="0"/>
              <a:t> </a:t>
            </a:r>
            <a:r>
              <a:rPr lang="en-GB" sz="1800" b="1" dirty="0" smtClean="0"/>
              <a:t>  </a:t>
            </a:r>
            <a:r>
              <a:rPr lang="en-GB" sz="1800" dirty="0" smtClean="0"/>
              <a:t>(</a:t>
            </a:r>
            <a:r>
              <a:rPr lang="en-GB" sz="1800" dirty="0" smtClean="0"/>
              <a:t>6500 users)</a:t>
            </a:r>
          </a:p>
          <a:p>
            <a:endParaRPr lang="en-GB" sz="2000" dirty="0" smtClean="0"/>
          </a:p>
          <a:p>
            <a:endParaRPr lang="en-US" sz="2000" b="1" dirty="0"/>
          </a:p>
          <a:p>
            <a:pPr algn="ctr"/>
            <a:endParaRPr lang="en-US" sz="8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7" t="18613"/>
          <a:stretch/>
        </p:blipFill>
        <p:spPr>
          <a:xfrm>
            <a:off x="5131527" y="1844825"/>
            <a:ext cx="4012474" cy="500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8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16" y="33008"/>
            <a:ext cx="3008313" cy="779686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solidFill>
                  <a:srgbClr val="0099CC"/>
                </a:solidFill>
              </a:rPr>
              <a:t>What Else?</a:t>
            </a:r>
            <a:endParaRPr lang="en-GB" sz="3200" dirty="0">
              <a:solidFill>
                <a:srgbClr val="0099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0393" y="2344404"/>
            <a:ext cx="432048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Prioritisation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selection 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Promotion, BAME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Proactive engagement and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Paid ‘Critical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Friends’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work with us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2135" r="21778" b="33812"/>
          <a:stretch/>
        </p:blipFill>
        <p:spPr bwMode="auto">
          <a:xfrm>
            <a:off x="5340862" y="-125889"/>
            <a:ext cx="4055674" cy="7157074"/>
          </a:xfrm>
          <a:prstGeom prst="rect">
            <a:avLst/>
          </a:prstGeom>
          <a:noFill/>
          <a:ln w="19050">
            <a:noFill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93816" y="93436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65% of Wave 3 was allocated to small, Black-led groups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75559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72" y="1729612"/>
            <a:ext cx="8085584" cy="4713387"/>
          </a:xfrm>
        </p:spPr>
        <p:txBody>
          <a:bodyPr>
            <a:normAutofit/>
          </a:bodyPr>
          <a:lstStyle/>
          <a:p>
            <a:pPr lvl="0"/>
            <a:r>
              <a:rPr lang="en-GB" sz="2400" dirty="0" smtClean="0"/>
              <a:t>Partnership is </a:t>
            </a:r>
            <a:r>
              <a:rPr lang="en-GB" sz="2400" b="1" dirty="0" smtClean="0"/>
              <a:t>resource </a:t>
            </a:r>
            <a:r>
              <a:rPr lang="en-GB" sz="2400" b="1" dirty="0"/>
              <a:t>intensive </a:t>
            </a:r>
            <a:r>
              <a:rPr lang="en-GB" sz="2400" dirty="0"/>
              <a:t>– </a:t>
            </a:r>
            <a:r>
              <a:rPr lang="en-GB" sz="2400" dirty="0" smtClean="0"/>
              <a:t>hidden hard work!</a:t>
            </a:r>
            <a:endParaRPr lang="en-GB" sz="2400" dirty="0"/>
          </a:p>
          <a:p>
            <a:pPr lvl="0"/>
            <a:r>
              <a:rPr lang="en-GB" sz="2400" dirty="0" smtClean="0"/>
              <a:t>Effective collaboration </a:t>
            </a:r>
            <a:r>
              <a:rPr lang="en-GB" sz="2400" dirty="0"/>
              <a:t>requires </a:t>
            </a:r>
            <a:r>
              <a:rPr lang="en-GB" sz="2400" b="1" dirty="0" smtClean="0"/>
              <a:t>flexibility</a:t>
            </a:r>
            <a:r>
              <a:rPr lang="en-GB" sz="2400" dirty="0" smtClean="0"/>
              <a:t> - funding restrictions challenging</a:t>
            </a:r>
            <a:endParaRPr lang="en-GB" sz="2400" dirty="0"/>
          </a:p>
          <a:p>
            <a:pPr lvl="0"/>
            <a:r>
              <a:rPr lang="en-GB" sz="2400" dirty="0" smtClean="0"/>
              <a:t>Demonstrated </a:t>
            </a:r>
            <a:r>
              <a:rPr lang="en-GB" sz="2400" dirty="0"/>
              <a:t>the </a:t>
            </a:r>
            <a:r>
              <a:rPr lang="en-GB" sz="2400" b="1" dirty="0"/>
              <a:t>viability &amp; impact </a:t>
            </a:r>
            <a:r>
              <a:rPr lang="en-GB" sz="2400" dirty="0"/>
              <a:t>of collaborating around a shared concern.</a:t>
            </a:r>
          </a:p>
          <a:p>
            <a:pPr lvl="0"/>
            <a:r>
              <a:rPr lang="en-GB" sz="2400" b="1" dirty="0" smtClean="0"/>
              <a:t>Benefits beyond funding - </a:t>
            </a:r>
            <a:r>
              <a:rPr lang="en-GB" sz="2400" dirty="0" smtClean="0"/>
              <a:t>profound </a:t>
            </a:r>
            <a:r>
              <a:rPr lang="en-GB" sz="2400" dirty="0"/>
              <a:t>&amp; fruitful sharing of </a:t>
            </a:r>
            <a:r>
              <a:rPr lang="en-GB" sz="2400" dirty="0" smtClean="0"/>
              <a:t>ideas</a:t>
            </a: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60648"/>
            <a:ext cx="2160240" cy="73448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42363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  </a:t>
            </a:r>
            <a:r>
              <a:rPr lang="en-GB" sz="3200" b="1" dirty="0" smtClean="0">
                <a:solidFill>
                  <a:srgbClr val="0099CC"/>
                </a:solidFill>
              </a:rPr>
              <a:t>Reflections</a:t>
            </a:r>
            <a:endParaRPr lang="en-GB" sz="3200" b="1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4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9B5EDB9AF30049BA9235DA3D725854" ma:contentTypeVersion="13" ma:contentTypeDescription="Create a new document." ma:contentTypeScope="" ma:versionID="e257388852dd7c999f371cc377f19b6a">
  <xsd:schema xmlns:xsd="http://www.w3.org/2001/XMLSchema" xmlns:xs="http://www.w3.org/2001/XMLSchema" xmlns:p="http://schemas.microsoft.com/office/2006/metadata/properties" xmlns:ns2="1d3e7ae0-a111-4f7f-b0e8-274c401a14d2" xmlns:ns3="bec6d8a1-fcfc-49f1-a6de-fcb0feaf700a" targetNamespace="http://schemas.microsoft.com/office/2006/metadata/properties" ma:root="true" ma:fieldsID="5f5adc9425020729dff952d59df383fe" ns2:_="" ns3:_="">
    <xsd:import namespace="1d3e7ae0-a111-4f7f-b0e8-274c401a14d2"/>
    <xsd:import namespace="bec6d8a1-fcfc-49f1-a6de-fcb0feaf70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e7ae0-a111-4f7f-b0e8-274c401a14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6d8a1-fcfc-49f1-a6de-fcb0feaf700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879F5E-A55C-4B4E-A57E-C8A555F3063F}"/>
</file>

<file path=customXml/itemProps2.xml><?xml version="1.0" encoding="utf-8"?>
<ds:datastoreItem xmlns:ds="http://schemas.openxmlformats.org/officeDocument/2006/customXml" ds:itemID="{995AFC86-F5A6-4D0F-BB45-566E69D9C35A}"/>
</file>

<file path=customXml/itemProps3.xml><?xml version="1.0" encoding="utf-8"?>
<ds:datastoreItem xmlns:ds="http://schemas.openxmlformats.org/officeDocument/2006/customXml" ds:itemID="{9DB681E9-3DE0-4850-A472-11C3B6335E04}"/>
</file>

<file path=docProps/app.xml><?xml version="1.0" encoding="utf-8"?>
<Properties xmlns="http://schemas.openxmlformats.org/officeDocument/2006/extended-properties" xmlns:vt="http://schemas.openxmlformats.org/officeDocument/2006/docPropsVTypes">
  <TotalTime>9612</TotalTime>
  <Words>410</Words>
  <Application>Microsoft Office PowerPoint</Application>
  <PresentationFormat>On-screen Show (4:3)</PresentationFormat>
  <Paragraphs>94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Custom Design</vt:lpstr>
      <vt:lpstr>Local Collaboration - Southwark Community Response Fund  Sarah Thurman  United St Saviour’s Charity</vt:lpstr>
      <vt:lpstr>A collaboration within a collaboration!  A Southwark-focused fund Lessons &amp; Relationships </vt:lpstr>
      <vt:lpstr>     Context</vt:lpstr>
      <vt:lpstr>  A Place-Based Partnership  </vt:lpstr>
      <vt:lpstr>  How It Worked</vt:lpstr>
      <vt:lpstr>Assessments &amp; Approvals</vt:lpstr>
      <vt:lpstr>PowerPoint Presentation</vt:lpstr>
      <vt:lpstr>What Else?</vt:lpstr>
      <vt:lpstr>  Reflections</vt:lpstr>
      <vt:lpstr>  Ingredients of Success</vt:lpstr>
      <vt:lpstr>  Where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 Saviour’s Charity</dc:title>
  <dc:creator>Jim Wintour</dc:creator>
  <cp:lastModifiedBy>Sarah Thurman</cp:lastModifiedBy>
  <cp:revision>282</cp:revision>
  <cp:lastPrinted>2018-09-11T10:41:40Z</cp:lastPrinted>
  <dcterms:created xsi:type="dcterms:W3CDTF">2011-05-11T10:02:46Z</dcterms:created>
  <dcterms:modified xsi:type="dcterms:W3CDTF">2020-12-18T09:48:04Z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0x0101006A9B5EDB9AF30049BA9235DA3D725854</vt:lpwstr>
  </property>
</Properties>
</file>